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3D5F81-DF9C-4B4B-9563-BB30E4717BBB}" v="16" dt="2020-05-12T21:08:07.1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2" autoAdjust="0"/>
    <p:restoredTop sz="94633" autoAdjust="0"/>
  </p:normalViewPr>
  <p:slideViewPr>
    <p:cSldViewPr snapToGrid="0">
      <p:cViewPr varScale="1">
        <p:scale>
          <a:sx n="154" d="100"/>
          <a:sy n="154" d="100"/>
        </p:scale>
        <p:origin x="354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497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D1238-12F6-465A-AE3E-A7ECE5AEA9AC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505C0-83C5-44F4-A47D-3D983EF0E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78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purpose is to allow larger operations to occur as needed with no interruption of service or significant blocking.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505C0-83C5-44F4-A47D-3D983EF0E9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509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C505C0-83C5-44F4-A47D-3D983EF0E92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8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6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81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43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9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96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3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163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851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98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72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2770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sk.sqlservercentral.com/questions/105955/a-list-of-blockingnon-blocking-iterators.html" TargetMode="External"/><Relationship Id="rId2" Type="http://schemas.openxmlformats.org/officeDocument/2006/relationships/hyperlink" Target="https://www.sqljared.com/blog/getting-to-the-bottom-of-top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When%20you%20are%20dealing%20with%20local%20variables%20in%20combination%20with%20inequality%20predicates,%20SQL%20Server%20isn&#8217;t%20using%20the%20density%20vector%20values%20anymore,%20and%20just%20assumes%20that%2030%25%20of%20the%20rows%20are%20returned." TargetMode="External"/><Relationship Id="rId2" Type="http://schemas.openxmlformats.org/officeDocument/2006/relationships/hyperlink" Target="https://www.sqlshack.com/cardinality-estimation-concep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A21D1-4210-4023-BA5D-17F0D8BE48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2966" y="1427304"/>
            <a:ext cx="8686800" cy="2863802"/>
          </a:xfrm>
        </p:spPr>
        <p:txBody>
          <a:bodyPr anchor="ctr">
            <a:normAutofit/>
          </a:bodyPr>
          <a:lstStyle/>
          <a:p>
            <a:r>
              <a:rPr lang="en-US" sz="5400"/>
              <a:t>One Bite at a Time: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7A8EFE-94FE-4389-96CE-DDCC6533A0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2966" y="4799426"/>
            <a:ext cx="8686800" cy="631270"/>
          </a:xfrm>
        </p:spPr>
        <p:txBody>
          <a:bodyPr>
            <a:normAutofit/>
          </a:bodyPr>
          <a:lstStyle/>
          <a:p>
            <a:r>
              <a:rPr lang="en-US" dirty="0"/>
              <a:t>Deleting Millions of Rows from Production Systems</a:t>
            </a:r>
          </a:p>
        </p:txBody>
      </p:sp>
    </p:spTree>
    <p:extLst>
      <p:ext uri="{BB962C8B-B14F-4D97-AF65-F5344CB8AC3E}">
        <p14:creationId xmlns:p14="http://schemas.microsoft.com/office/powerpoint/2010/main" val="386055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1ABD7-C526-4801-AC5B-24AB847D9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7171" y="1703693"/>
            <a:ext cx="9291215" cy="3450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solidFill>
                  <a:schemeClr val="accent1"/>
                </a:solidFill>
              </a:rPr>
              <a:t>@</a:t>
            </a:r>
            <a:r>
              <a:rPr lang="en-US" sz="5400" dirty="0" err="1">
                <a:solidFill>
                  <a:schemeClr val="accent1"/>
                </a:solidFill>
              </a:rPr>
              <a:t>sqljared</a:t>
            </a:r>
            <a:endParaRPr lang="en-US" sz="5400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en-US" sz="5400" dirty="0">
                <a:solidFill>
                  <a:schemeClr val="accent1"/>
                </a:solidFill>
              </a:rPr>
              <a:t>sqljared.com</a:t>
            </a:r>
          </a:p>
        </p:txBody>
      </p:sp>
    </p:spTree>
    <p:extLst>
      <p:ext uri="{BB962C8B-B14F-4D97-AF65-F5344CB8AC3E}">
        <p14:creationId xmlns:p14="http://schemas.microsoft.com/office/powerpoint/2010/main" val="1309280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2A48-B823-41F2-AF1F-00AF935A7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Batching Major operations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78237-7D17-4080-969D-3D392F7C9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Garbage Collection</a:t>
            </a:r>
          </a:p>
          <a:p>
            <a:r>
              <a:rPr lang="en-US" dirty="0"/>
              <a:t>Data Archival</a:t>
            </a:r>
          </a:p>
          <a:p>
            <a:r>
              <a:rPr lang="en-US" dirty="0"/>
              <a:t>Backfilling new columns</a:t>
            </a:r>
          </a:p>
          <a:p>
            <a:r>
              <a:rPr lang="en-US" dirty="0"/>
              <a:t>Managing PII (GDPR\CCPA)</a:t>
            </a:r>
          </a:p>
          <a:p>
            <a:pPr lvl="1"/>
            <a:r>
              <a:rPr lang="en-US" dirty="0"/>
              <a:t>Anonymization\Obfuscation</a:t>
            </a:r>
          </a:p>
          <a:p>
            <a:pPr lvl="1"/>
            <a:r>
              <a:rPr lang="en-US" dirty="0"/>
              <a:t>Masking\Encryption</a:t>
            </a:r>
          </a:p>
          <a:p>
            <a:r>
              <a:rPr lang="en-US" dirty="0"/>
              <a:t>Batching large queries\reports against OLTP</a:t>
            </a:r>
          </a:p>
        </p:txBody>
      </p:sp>
    </p:spTree>
    <p:extLst>
      <p:ext uri="{BB962C8B-B14F-4D97-AF65-F5344CB8AC3E}">
        <p14:creationId xmlns:p14="http://schemas.microsoft.com/office/powerpoint/2010/main" val="3291585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81E32-EA04-49D8-B7EC-660B04D06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Foundation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D8DF6-F5CC-458C-99C6-D9A611323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should a TOP plan look like</a:t>
            </a:r>
          </a:p>
          <a:p>
            <a:r>
              <a:rPr lang="en-US" dirty="0"/>
              <a:t>Common Caveats</a:t>
            </a:r>
          </a:p>
          <a:p>
            <a:pPr lvl="1"/>
            <a:r>
              <a:rPr lang="en-US" dirty="0"/>
              <a:t>Sorts</a:t>
            </a:r>
          </a:p>
          <a:p>
            <a:pPr lvl="1"/>
            <a:r>
              <a:rPr lang="en-US" dirty="0"/>
              <a:t>Conflicting criteria (Alignment)</a:t>
            </a:r>
          </a:p>
          <a:p>
            <a:r>
              <a:rPr lang="en-US" dirty="0"/>
              <a:t>Understanding the flow of row mode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409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94E2-D046-4609-B803-88C4C9352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523" y="804519"/>
            <a:ext cx="3160501" cy="4431360"/>
          </a:xfrm>
        </p:spPr>
        <p:txBody>
          <a:bodyPr anchor="ctr">
            <a:normAutofit/>
          </a:bodyPr>
          <a:lstStyle/>
          <a:p>
            <a:r>
              <a:rPr lang="en-US">
                <a:hlinkClick r:id="rId2"/>
              </a:rPr>
              <a:t>Getting to the Bottom of Top</a:t>
            </a:r>
            <a:endParaRPr lang="en-US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960A150C-B631-4460-B788-0A37E718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7863" y="804520"/>
            <a:ext cx="6102559" cy="4431359"/>
          </a:xfrm>
        </p:spPr>
        <p:txBody>
          <a:bodyPr anchor="ctr">
            <a:normAutofit/>
          </a:bodyPr>
          <a:lstStyle/>
          <a:p>
            <a:r>
              <a:rPr lang="en-US"/>
              <a:t>What’s a </a:t>
            </a:r>
            <a:r>
              <a:rPr lang="en-US">
                <a:hlinkClick r:id="rId3"/>
              </a:rPr>
              <a:t>Blocking Operator</a:t>
            </a:r>
            <a:r>
              <a:rPr lang="en-US"/>
              <a:t>?</a:t>
            </a:r>
          </a:p>
          <a:p>
            <a:pPr lvl="1"/>
            <a:r>
              <a:rPr lang="en-US"/>
              <a:t>SORT</a:t>
            </a:r>
          </a:p>
          <a:p>
            <a:pPr lvl="1"/>
            <a:r>
              <a:rPr lang="en-US"/>
              <a:t>HASH MATCH (build input only)</a:t>
            </a:r>
          </a:p>
          <a:p>
            <a:pPr lvl="1"/>
            <a:r>
              <a:rPr lang="en-US"/>
              <a:t>Table Spool</a:t>
            </a:r>
          </a:p>
          <a:p>
            <a:pPr lvl="1"/>
            <a:r>
              <a:rPr lang="en-US"/>
              <a:t>Remote Range\Scan\Query\Fetch\Modify</a:t>
            </a:r>
          </a:p>
          <a:p>
            <a:pPr lvl="1"/>
            <a:r>
              <a:rPr lang="en-US"/>
              <a:t>Scalar aggregate (no group by)</a:t>
            </a:r>
          </a:p>
        </p:txBody>
      </p:sp>
    </p:spTree>
    <p:extLst>
      <p:ext uri="{BB962C8B-B14F-4D97-AF65-F5344CB8AC3E}">
        <p14:creationId xmlns:p14="http://schemas.microsoft.com/office/powerpoint/2010/main" val="789172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C6A0-B1D0-4F90-BDF8-7D4E46C1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966" y="1427304"/>
            <a:ext cx="8686800" cy="2863802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5400"/>
              <a:t>A Simple Garbage Collection Process</a:t>
            </a:r>
          </a:p>
        </p:txBody>
      </p:sp>
    </p:spTree>
    <p:extLst>
      <p:ext uri="{BB962C8B-B14F-4D97-AF65-F5344CB8AC3E}">
        <p14:creationId xmlns:p14="http://schemas.microsoft.com/office/powerpoint/2010/main" val="3310893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BE412-063E-4A70-A11F-575D82AFA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Coding Strategies for GC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89511-318B-4B53-9CFD-F08505DC1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 It Simple</a:t>
            </a:r>
          </a:p>
          <a:p>
            <a:r>
              <a:rPr lang="en-US" dirty="0"/>
              <a:t>Transact as necessary</a:t>
            </a:r>
          </a:p>
          <a:p>
            <a:r>
              <a:rPr lang="en-US" dirty="0"/>
              <a:t>Bail when you can</a:t>
            </a:r>
          </a:p>
          <a:p>
            <a:r>
              <a:rPr lang="en-US" dirty="0"/>
              <a:t>Consider the negative!</a:t>
            </a:r>
          </a:p>
          <a:p>
            <a:r>
              <a:rPr lang="en-US" dirty="0"/>
              <a:t>Test your Batch Size</a:t>
            </a:r>
          </a:p>
          <a:p>
            <a:r>
              <a:rPr lang="en-US" dirty="0"/>
              <a:t>Parameterize</a:t>
            </a:r>
          </a:p>
        </p:txBody>
      </p:sp>
    </p:spTree>
    <p:extLst>
      <p:ext uri="{BB962C8B-B14F-4D97-AF65-F5344CB8AC3E}">
        <p14:creationId xmlns:p14="http://schemas.microsoft.com/office/powerpoint/2010/main" val="3540563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C6A0-B1D0-4F90-BDF8-7D4E46C1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966" y="1427304"/>
            <a:ext cx="8686800" cy="2863802"/>
          </a:xfrm>
        </p:spPr>
        <p:txBody>
          <a:bodyPr vert="horz" lIns="91440" tIns="45720" rIns="91440" bIns="0" rtlCol="0" anchor="ctr">
            <a:normAutofit/>
          </a:bodyPr>
          <a:lstStyle/>
          <a:p>
            <a:r>
              <a:rPr lang="en-US" sz="5400"/>
              <a:t>A Comprehensive </a:t>
            </a:r>
            <a:r>
              <a:rPr lang="en-US" sz="5400" dirty="0"/>
              <a:t>Garbage Collection Process</a:t>
            </a:r>
          </a:p>
        </p:txBody>
      </p:sp>
    </p:spTree>
    <p:extLst>
      <p:ext uri="{BB962C8B-B14F-4D97-AF65-F5344CB8AC3E}">
        <p14:creationId xmlns:p14="http://schemas.microsoft.com/office/powerpoint/2010/main" val="1590571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2AE88-4BAF-47CD-A8B3-F2BF64238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523" y="804519"/>
            <a:ext cx="3160501" cy="4431360"/>
          </a:xfrm>
        </p:spPr>
        <p:txBody>
          <a:bodyPr anchor="ctr">
            <a:normAutofit/>
          </a:bodyPr>
          <a:lstStyle/>
          <a:p>
            <a:r>
              <a:rPr lang="en-US" dirty="0"/>
              <a:t>Updates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AAC03D48-5842-4C3E-B0E3-B56F8A493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7863" y="804520"/>
            <a:ext cx="6102559" cy="4431359"/>
          </a:xfrm>
        </p:spPr>
        <p:txBody>
          <a:bodyPr anchor="ctr">
            <a:normAutofit/>
          </a:bodyPr>
          <a:lstStyle/>
          <a:p>
            <a:r>
              <a:rPr lang="en-US" dirty="0"/>
              <a:t>Anonymization\Obfuscation</a:t>
            </a:r>
          </a:p>
          <a:p>
            <a:r>
              <a:rPr lang="en-US" dirty="0"/>
              <a:t>Progressively Slower</a:t>
            </a:r>
          </a:p>
          <a:p>
            <a:r>
              <a:rPr lang="en-US" dirty="0"/>
              <a:t>Not self-cleaning</a:t>
            </a:r>
          </a:p>
          <a:p>
            <a:r>
              <a:rPr lang="en-US"/>
              <a:t>Filtered Indexes</a:t>
            </a:r>
          </a:p>
        </p:txBody>
      </p:sp>
    </p:spTree>
    <p:extLst>
      <p:ext uri="{BB962C8B-B14F-4D97-AF65-F5344CB8AC3E}">
        <p14:creationId xmlns:p14="http://schemas.microsoft.com/office/powerpoint/2010/main" val="1574726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4000"/>
                <a:satMod val="80000"/>
                <a:lumMod val="106000"/>
              </a:schemeClr>
            </a:gs>
            <a:gs pos="100000">
              <a:schemeClr val="bg1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3CBE-6F89-4424-98EC-88B25AA8A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Inequality Queries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193A3-015E-4F1E-8173-8F679CB2F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30% Estimate</a:t>
            </a:r>
          </a:p>
          <a:p>
            <a:pPr lvl="1"/>
            <a:r>
              <a:rPr lang="en-US" dirty="0"/>
              <a:t>Guesses when </a:t>
            </a:r>
            <a:r>
              <a:rPr lang="en-US" dirty="0">
                <a:hlinkClick r:id="rId2"/>
              </a:rPr>
              <a:t>no stats are available</a:t>
            </a:r>
            <a:endParaRPr lang="en-US" dirty="0"/>
          </a:p>
          <a:p>
            <a:pPr lvl="1"/>
            <a:r>
              <a:rPr lang="en-US" dirty="0"/>
              <a:t>May only apply to </a:t>
            </a:r>
            <a:r>
              <a:rPr lang="en-US" dirty="0">
                <a:hlinkClick r:id="rId3"/>
              </a:rPr>
              <a:t>local variables</a:t>
            </a:r>
            <a:endParaRPr lang="en-US" dirty="0"/>
          </a:p>
          <a:p>
            <a:pPr lvl="1"/>
            <a:r>
              <a:rPr lang="en-US" dirty="0"/>
              <a:t>Less applicable to complex queries</a:t>
            </a:r>
          </a:p>
          <a:p>
            <a:r>
              <a:rPr lang="en-US" dirty="0"/>
              <a:t>Indexing an inequality seek</a:t>
            </a:r>
          </a:p>
          <a:p>
            <a:pPr lvl="1"/>
            <a:r>
              <a:rPr lang="en-US" dirty="0"/>
              <a:t>Inequality goes last</a:t>
            </a:r>
          </a:p>
        </p:txBody>
      </p:sp>
    </p:spTree>
    <p:extLst>
      <p:ext uri="{BB962C8B-B14F-4D97-AF65-F5344CB8AC3E}">
        <p14:creationId xmlns:p14="http://schemas.microsoft.com/office/powerpoint/2010/main" val="2358586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536</TotalTime>
  <Words>203</Words>
  <Application>Microsoft Office PowerPoint</Application>
  <PresentationFormat>Widescreen</PresentationFormat>
  <Paragraphs>49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Rockwell</vt:lpstr>
      <vt:lpstr>Gallery</vt:lpstr>
      <vt:lpstr>One Bite at a Time:</vt:lpstr>
      <vt:lpstr>Batching Major operations </vt:lpstr>
      <vt:lpstr>Foundation</vt:lpstr>
      <vt:lpstr>Getting to the Bottom of Top</vt:lpstr>
      <vt:lpstr>A Simple Garbage Collection Process</vt:lpstr>
      <vt:lpstr>Coding Strategies for GC</vt:lpstr>
      <vt:lpstr>A Comprehensive Garbage Collection Process</vt:lpstr>
      <vt:lpstr>Updates</vt:lpstr>
      <vt:lpstr>Inequality Queries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Bite at a Time:</dc:title>
  <dc:creator>Jared Poche</dc:creator>
  <cp:lastModifiedBy>Jared Poche</cp:lastModifiedBy>
  <cp:revision>2</cp:revision>
  <dcterms:created xsi:type="dcterms:W3CDTF">2020-04-18T17:54:51Z</dcterms:created>
  <dcterms:modified xsi:type="dcterms:W3CDTF">2020-05-12T23:37:42Z</dcterms:modified>
</cp:coreProperties>
</file>